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19_F0131207.xml" ContentType="application/vnd.ms-powerpoint.comments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76" r:id="rId3"/>
    <p:sldId id="257" r:id="rId4"/>
    <p:sldId id="258" r:id="rId5"/>
    <p:sldId id="270" r:id="rId6"/>
    <p:sldId id="271" r:id="rId7"/>
    <p:sldId id="280" r:id="rId8"/>
    <p:sldId id="281" r:id="rId9"/>
    <p:sldId id="262" r:id="rId10"/>
    <p:sldId id="263" r:id="rId11"/>
    <p:sldId id="264" r:id="rId12"/>
    <p:sldId id="267" r:id="rId13"/>
    <p:sldId id="268" r:id="rId14"/>
    <p:sldId id="269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1" r:id="rId24"/>
    <p:sldId id="292" r:id="rId25"/>
    <p:sldId id="293" r:id="rId26"/>
    <p:sldId id="294" r:id="rId27"/>
    <p:sldId id="295" r:id="rId28"/>
    <p:sldId id="297" r:id="rId29"/>
    <p:sldId id="296" r:id="rId30"/>
    <p:sldId id="298" r:id="rId31"/>
    <p:sldId id="299" r:id="rId32"/>
    <p:sldId id="300" r:id="rId33"/>
    <p:sldId id="301" r:id="rId34"/>
    <p:sldId id="302" r:id="rId35"/>
    <p:sldId id="310" r:id="rId36"/>
    <p:sldId id="311" r:id="rId37"/>
    <p:sldId id="312" r:id="rId38"/>
    <p:sldId id="313" r:id="rId39"/>
    <p:sldId id="303" r:id="rId40"/>
    <p:sldId id="304" r:id="rId41"/>
    <p:sldId id="307" r:id="rId42"/>
    <p:sldId id="305" r:id="rId43"/>
    <p:sldId id="308" r:id="rId44"/>
    <p:sldId id="306" r:id="rId45"/>
    <p:sldId id="309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6706189-4051-F0EC-10B7-62A2E5B815A7}" name="Ben Noah Richardson" initials="BR" userId="S::bnrichar@andrew.cmu.edu::e0885a15-8e89-43c8-9c2c-7480c0f8d0b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18" autoAdjust="0"/>
    <p:restoredTop sz="94660"/>
  </p:normalViewPr>
  <p:slideViewPr>
    <p:cSldViewPr snapToGrid="0">
      <p:cViewPr varScale="1">
        <p:scale>
          <a:sx n="75" d="100"/>
          <a:sy n="75" d="100"/>
        </p:scale>
        <p:origin x="106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modernComment_119_F013120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E861E02-A772-446A-B7F0-8C4AB04B565A}" authorId="{B6706189-4051-F0EC-10B7-62A2E5B815A7}" created="2024-10-14T19:09:19.55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027781639" sldId="281"/>
      <ac:picMk id="7" creationId="{80FE357F-FE70-86B3-7FE2-361A7CE4D7C0}"/>
    </ac:deMkLst>
    <p188:txBody>
      <a:bodyPr/>
      <a:lstStyle/>
      <a:p>
        <a:r>
          <a:rPr lang="en-US"/>
          <a:t>Look in the frequency domain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AF2040-71BD-4C63-8AE0-E33AFF4E2C61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36A374-1164-45C8-97E8-5BA8A8E01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466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2409D-E303-4C5C-8B9A-4A67C57AEA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21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36A374-1164-45C8-97E8-5BA8A8E01EC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049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AB509-76E7-99C6-9B62-4641969FDC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FEAC45-FFC4-C032-9181-D008AB7036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4E084-5E28-05AD-564E-CC72DC707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ACAED-D859-483C-9AE0-4A15DC8C2EE7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75C0D-DD43-00A6-459F-88DCD3F81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9FCB1-0FC3-0DE2-FD61-74A345F85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B2EE-B0B3-4281-AA35-FC4255E27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447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26136-7446-D8A8-0D88-17F88746A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1B663D-CDA6-D812-E19D-95B2C21BEB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2FF8F-3F70-9877-38E2-4F50E70E2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ACAED-D859-483C-9AE0-4A15DC8C2EE7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EFF0-1A09-68B7-19C9-C194EF656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8142D-09D1-64DC-DF7C-31321A212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B2EE-B0B3-4281-AA35-FC4255E27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14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8B2B2C-4EB4-9439-96A0-A6DCB7B65E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95BD28-3D8B-798B-D1F6-C0EF9F1D64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A5861-A4F7-08B6-BB29-2FF0D1AC1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ACAED-D859-483C-9AE0-4A15DC8C2EE7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A7D905-35B6-FEBC-7A79-E9F779DF1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35FDC-8FB1-98B7-D44D-3AA45B103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B2EE-B0B3-4281-AA35-FC4255E27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33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53613-C8EB-5A15-5D1C-BB312DDA8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F9B1D-E70D-779A-8A36-BEC815755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C1838-0855-B8D5-397C-D7A20E984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ACAED-D859-483C-9AE0-4A15DC8C2EE7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23268-07B7-438C-4891-7956CD3C7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933E9-6DB4-D8AF-F15D-287AC1AE6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B2EE-B0B3-4281-AA35-FC4255E27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4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07CC3-0710-863D-EE63-2867C553B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3B120-0345-9257-3325-C55A0C4DE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D1F9B-3ABD-B4C9-D965-5B6C5743A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ACAED-D859-483C-9AE0-4A15DC8C2EE7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2D45F-FD03-F954-7B35-CE2CDD069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FE981-CC39-BC11-B583-2307EEDA6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B2EE-B0B3-4281-AA35-FC4255E27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77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2A69E-CAA1-A0A0-3D79-945792E4B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FA3D1-A3CE-96C0-F009-A8CBF30C37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D53546-F8E6-E7F5-8239-4D29F4D5C7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1C4ABF-2B02-6C0A-234F-E48FBA580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ACAED-D859-483C-9AE0-4A15DC8C2EE7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CDB3F2-1A35-979E-F988-4F55E68BA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A97751-9FFB-B6FF-4231-22685780C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B2EE-B0B3-4281-AA35-FC4255E27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460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D44B9-1C8C-0489-437F-DF3D907A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2F94B-9067-19E5-E090-62098FCC7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86856E-F364-D25F-FD8C-9C72AA94D6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70567-7AA0-373C-7F15-D5BF566E2B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F59EF5-3377-2F01-5F22-8375AD7EAB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59037A-C1F3-BC0E-9015-CFED3FE9F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ACAED-D859-483C-9AE0-4A15DC8C2EE7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429178-0936-F90C-FDAE-CF668183B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77E75C-8203-3973-8610-2903149D8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B2EE-B0B3-4281-AA35-FC4255E27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01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53123-59BD-B6D2-B275-2A498B87E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3889E-CA51-A060-CDAB-CE3E78A7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ACAED-D859-483C-9AE0-4A15DC8C2EE7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E2424A-8285-EFC3-CF0D-F4E74CE9A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0B9E97-1F49-1BFF-4114-D93E5D7BC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B2EE-B0B3-4281-AA35-FC4255E27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18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76E4F4-5321-7AF9-864B-AF2E98FE3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ACAED-D859-483C-9AE0-4A15DC8C2EE7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044855-F187-A58C-4AD7-83841982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95215-261D-8D65-00C1-6B75A829D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B2EE-B0B3-4281-AA35-FC4255E27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923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68008-5ECF-CA83-6347-A8D4FF9AA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DD2CA-2814-591A-8844-772B0DFF5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82280B-59D4-5AA7-696C-B9A9E4078B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38F3A0-245C-4E46-35DB-DD419CEFF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ACAED-D859-483C-9AE0-4A15DC8C2EE7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95C42F-DB18-E305-A1F2-0D4A4CA5B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2D92AE-8C3A-9389-35BB-84542DB47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B2EE-B0B3-4281-AA35-FC4255E27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89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DACEB-B7BD-937B-3BA8-F47976A8B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A806C7-97E7-9026-7A18-BD5AAF4DD2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8F3525-437D-C6F7-EEB6-27A5E1FA2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1E354-2702-1530-D443-83CB2D8FA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ACAED-D859-483C-9AE0-4A15DC8C2EE7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76BC23-80E3-284E-69E2-65790B27E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6C3BB-9B06-2188-83A0-D7849A27C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B2EE-B0B3-4281-AA35-FC4255E27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79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F80D01-A0D2-6A73-A930-4E42A061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E8ABE-1A8A-D216-EEAD-4C65ED403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D14FD-0696-21EE-C7C6-091247DFA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CACAED-D859-483C-9AE0-4A15DC8C2EE7}" type="datetimeFigureOut">
              <a:rPr lang="en-US" smtClean="0"/>
              <a:t>10/23/2024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F3C5C-EA3E-FE9C-69BF-F1D76F524C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98311-6D97-1C43-9E17-975442302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2FB2EE-B0B3-4281-AA35-FC4255E27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34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8/10/relationships/comments" Target="../comments/modernComment_119_F013120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06835-C2B8-34CB-5C19-716BD980A2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Mild Master Neuroimaging pilot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9E1125-20BE-F786-7DF9-F3529CBE8B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77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EADF0-7BB1-AE90-BC76-965A07600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press topography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962397-F3F7-2FAC-0060-E34A1EFEB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5193"/>
            <a:ext cx="12192000" cy="272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5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2EE30-357E-55E8-BC29-3AB9BA680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press at </a:t>
            </a:r>
            <a:r>
              <a:rPr lang="en-US" dirty="0" err="1"/>
              <a:t>Cz</a:t>
            </a:r>
            <a:r>
              <a:rPr lang="en-US" dirty="0"/>
              <a:t>, Fz, and </a:t>
            </a:r>
            <a:r>
              <a:rPr lang="en-US" dirty="0" err="1"/>
              <a:t>Pz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AD1B0A-97CC-AEF4-9602-E5E94D2066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0480" y="1444655"/>
            <a:ext cx="4958080" cy="4946706"/>
          </a:xfrm>
        </p:spPr>
      </p:pic>
    </p:spTree>
    <p:extLst>
      <p:ext uri="{BB962C8B-B14F-4D97-AF65-F5344CB8AC3E}">
        <p14:creationId xmlns:p14="http://schemas.microsoft.com/office/powerpoint/2010/main" val="3051680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C3602-B63C-22D4-50A3-9BEE5B914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44475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Spectrogram of whole trial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771A63-D441-C401-5C94-C36BD2AE2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99" y="953283"/>
            <a:ext cx="9652002" cy="543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17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83558-B81F-5B20-07B1-BD60ED410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C900E-A008-B84D-0216-A322EB762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24155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Spectrogram of whole trial</a:t>
            </a:r>
          </a:p>
        </p:txBody>
      </p:sp>
    </p:spTree>
    <p:extLst>
      <p:ext uri="{BB962C8B-B14F-4D97-AF65-F5344CB8AC3E}">
        <p14:creationId xmlns:p14="http://schemas.microsoft.com/office/powerpoint/2010/main" val="1300111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19C78-FE0E-C4C0-A147-D811C971B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question from Ben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5E762-A620-C533-5894-3B7E4B29E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subtract the mean response over the whole trial to see induced alpha more clearly?</a:t>
            </a:r>
          </a:p>
        </p:txBody>
      </p:sp>
    </p:spTree>
    <p:extLst>
      <p:ext uri="{BB962C8B-B14F-4D97-AF65-F5344CB8AC3E}">
        <p14:creationId xmlns:p14="http://schemas.microsoft.com/office/powerpoint/2010/main" val="2035110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12F13-08C4-56BB-584C-927F6CB2B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am confused about </a:t>
            </a:r>
            <a:r>
              <a:rPr lang="en-US" dirty="0" err="1"/>
              <a:t>nirs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FD1E0-E2C8-BE25-F8E8-3D7EB1618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am seeing negative going block averages, though I do see anticorrelation between </a:t>
            </a:r>
            <a:r>
              <a:rPr lang="en-US" dirty="0" err="1"/>
              <a:t>HbO</a:t>
            </a:r>
            <a:r>
              <a:rPr lang="en-US" dirty="0"/>
              <a:t> and </a:t>
            </a:r>
            <a:r>
              <a:rPr lang="en-US" dirty="0" err="1"/>
              <a:t>HbR</a:t>
            </a:r>
            <a:endParaRPr lang="en-US" dirty="0"/>
          </a:p>
          <a:p>
            <a:r>
              <a:rPr lang="en-US" dirty="0"/>
              <a:t>Filter limits = [0.01,0.1]</a:t>
            </a:r>
          </a:p>
          <a:p>
            <a:r>
              <a:rPr lang="en-US" dirty="0"/>
              <a:t>Short channel regression included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873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78509-F558-4032-4C7F-EF668BB52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35960" cy="3759835"/>
          </a:xfrm>
        </p:spPr>
        <p:txBody>
          <a:bodyPr/>
          <a:lstStyle/>
          <a:p>
            <a:r>
              <a:rPr lang="en-US" dirty="0"/>
              <a:t>With 5-7 seconds of rest (fullpilot1)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04A5C9-37F7-DCCF-A3F2-06024203B7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87"/>
          <a:stretch/>
        </p:blipFill>
        <p:spPr>
          <a:xfrm>
            <a:off x="5988880" y="247411"/>
            <a:ext cx="4908160" cy="6119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2D9F46-4263-A62C-D476-12C5FCCEE046}"/>
              </a:ext>
            </a:extLst>
          </p:cNvPr>
          <p:cNvSpPr txBox="1"/>
          <p:nvPr/>
        </p:nvSpPr>
        <p:spPr>
          <a:xfrm>
            <a:off x="7345680" y="6334780"/>
            <a:ext cx="3018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Time re: cue onset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AE8CC7-CCE0-AE57-ED34-2BE1065FA718}"/>
              </a:ext>
            </a:extLst>
          </p:cNvPr>
          <p:cNvSpPr txBox="1"/>
          <p:nvPr/>
        </p:nvSpPr>
        <p:spPr>
          <a:xfrm rot="16200000">
            <a:off x="4605713" y="2910860"/>
            <a:ext cx="2243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DeltaHb</a:t>
            </a:r>
            <a:r>
              <a:rPr lang="en-US" sz="2800" dirty="0"/>
              <a:t> (</a:t>
            </a:r>
            <a:r>
              <a:rPr lang="en-US" sz="2800" dirty="0" err="1"/>
              <a:t>uM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46105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D2206-59BB-D8F0-E04E-C94A7D50D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636520" cy="3546475"/>
          </a:xfrm>
        </p:spPr>
        <p:txBody>
          <a:bodyPr/>
          <a:lstStyle/>
          <a:p>
            <a:r>
              <a:rPr lang="en-US" dirty="0"/>
              <a:t>With 7-9 seconds of rest (</a:t>
            </a:r>
            <a:r>
              <a:rPr lang="en-US" dirty="0" err="1"/>
              <a:t>fullpilot</a:t>
            </a:r>
            <a:r>
              <a:rPr lang="en-US" dirty="0"/>
              <a:t> 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798B9C-66E2-BBC2-BD3B-E77627BA6F09}"/>
              </a:ext>
            </a:extLst>
          </p:cNvPr>
          <p:cNvSpPr txBox="1"/>
          <p:nvPr/>
        </p:nvSpPr>
        <p:spPr>
          <a:xfrm>
            <a:off x="7345680" y="6334780"/>
            <a:ext cx="3018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Time re: cue onset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28161-C2CB-0660-1226-B6C7F24D3E8B}"/>
              </a:ext>
            </a:extLst>
          </p:cNvPr>
          <p:cNvSpPr txBox="1"/>
          <p:nvPr/>
        </p:nvSpPr>
        <p:spPr>
          <a:xfrm rot="16200000">
            <a:off x="4605713" y="2910860"/>
            <a:ext cx="2243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DeltaHb</a:t>
            </a:r>
            <a:r>
              <a:rPr lang="en-US" sz="2800" dirty="0"/>
              <a:t> (</a:t>
            </a:r>
            <a:r>
              <a:rPr lang="en-US" sz="2800" dirty="0" err="1"/>
              <a:t>uM</a:t>
            </a:r>
            <a:r>
              <a:rPr lang="en-US" sz="2800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76D2B2-8E1F-0ECA-8F46-C6937F488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3966"/>
            <a:ext cx="5005600" cy="614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251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DADC9-008D-26E7-C4D2-0C9AF4CDC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07035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5-7 sec rest – 0.07 Hz task 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411B7E-D5AA-E249-75AE-82626CE9B3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441"/>
          <a:stretch/>
        </p:blipFill>
        <p:spPr>
          <a:xfrm>
            <a:off x="660400" y="964785"/>
            <a:ext cx="11013440" cy="559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9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59D6A25-871D-CD64-0E01-FC12F0055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565"/>
            <a:ext cx="10515600" cy="407035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7-9 sec rest – 0.067 Hz task rate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3D2161-291B-CF0D-5425-1535D75A7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9527"/>
            <a:ext cx="11724640" cy="609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16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698B578-403D-6421-AC5C-B59023F7F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3" y="354014"/>
            <a:ext cx="11796054" cy="614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76D32694-B9EA-8E0C-721B-D639BFF729D4}"/>
              </a:ext>
            </a:extLst>
          </p:cNvPr>
          <p:cNvSpPr/>
          <p:nvPr/>
        </p:nvSpPr>
        <p:spPr>
          <a:xfrm>
            <a:off x="4216400" y="2418080"/>
            <a:ext cx="528320" cy="274320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A3B99A-BCFE-E29D-83C1-F0624B46E0CF}"/>
              </a:ext>
            </a:extLst>
          </p:cNvPr>
          <p:cNvSpPr txBox="1"/>
          <p:nvPr/>
        </p:nvSpPr>
        <p:spPr>
          <a:xfrm>
            <a:off x="4023852" y="1977628"/>
            <a:ext cx="91341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300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34A11BF1-8936-E392-A685-E1648996F186}"/>
              </a:ext>
            </a:extLst>
          </p:cNvPr>
          <p:cNvSpPr/>
          <p:nvPr/>
        </p:nvSpPr>
        <p:spPr>
          <a:xfrm>
            <a:off x="6583680" y="3850640"/>
            <a:ext cx="366743" cy="179662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DD0A3A-3CC2-4728-B0FC-DABD7CFB8F16}"/>
              </a:ext>
            </a:extLst>
          </p:cNvPr>
          <p:cNvSpPr txBox="1"/>
          <p:nvPr/>
        </p:nvSpPr>
        <p:spPr>
          <a:xfrm>
            <a:off x="6401292" y="4221480"/>
            <a:ext cx="91341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250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D859A9-8D6F-4405-68E9-BA7046DFD72A}"/>
              </a:ext>
            </a:extLst>
          </p:cNvPr>
          <p:cNvSpPr txBox="1"/>
          <p:nvPr/>
        </p:nvSpPr>
        <p:spPr>
          <a:xfrm>
            <a:off x="7467600" y="5703332"/>
            <a:ext cx="413512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  <a:r>
              <a:rPr lang="en-US" dirty="0"/>
              <a:t> token pairs * 600 </a:t>
            </a:r>
            <a:r>
              <a:rPr lang="en-US" dirty="0" err="1"/>
              <a:t>ms</a:t>
            </a:r>
            <a:r>
              <a:rPr lang="en-US" dirty="0"/>
              <a:t>/pair =  sec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5AE64E-65FB-92C5-E048-C9044EA41537}"/>
              </a:ext>
            </a:extLst>
          </p:cNvPr>
          <p:cNvSpPr txBox="1"/>
          <p:nvPr/>
        </p:nvSpPr>
        <p:spPr>
          <a:xfrm>
            <a:off x="8280400" y="4950430"/>
            <a:ext cx="1198388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461F99-2B64-3310-D768-73078353ECDA}"/>
              </a:ext>
            </a:extLst>
          </p:cNvPr>
          <p:cNvSpPr txBox="1"/>
          <p:nvPr/>
        </p:nvSpPr>
        <p:spPr>
          <a:xfrm rot="1394237">
            <a:off x="7174880" y="4057014"/>
            <a:ext cx="585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90E44C-2538-4BDF-08AE-E6A3CE3B9577}"/>
              </a:ext>
            </a:extLst>
          </p:cNvPr>
          <p:cNvSpPr txBox="1"/>
          <p:nvPr/>
        </p:nvSpPr>
        <p:spPr>
          <a:xfrm>
            <a:off x="7599680" y="3368318"/>
            <a:ext cx="79248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50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828AFF-3E5A-E29A-19DC-75530AE9DA6F}"/>
              </a:ext>
            </a:extLst>
          </p:cNvPr>
          <p:cNvSpPr txBox="1"/>
          <p:nvPr/>
        </p:nvSpPr>
        <p:spPr>
          <a:xfrm rot="1394237">
            <a:off x="8241187" y="3048409"/>
            <a:ext cx="585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D37355-03EB-6DD5-83DE-FCACA5A58186}"/>
              </a:ext>
            </a:extLst>
          </p:cNvPr>
          <p:cNvSpPr txBox="1"/>
          <p:nvPr/>
        </p:nvSpPr>
        <p:spPr>
          <a:xfrm rot="1394237">
            <a:off x="7127038" y="5152611"/>
            <a:ext cx="585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55359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48B0F-DC6D-FBF0-5B63-ED5AB19E0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1445"/>
            <a:ext cx="10515600" cy="234315"/>
          </a:xfrm>
        </p:spPr>
        <p:txBody>
          <a:bodyPr>
            <a:noAutofit/>
          </a:bodyPr>
          <a:lstStyle/>
          <a:p>
            <a:r>
              <a:rPr lang="en-US" sz="2800" dirty="0"/>
              <a:t>9-13 seconds rest; Filter limits [0.01,0.3], task rate 0.05 - 0.06 Hz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294C4-223A-2DD5-93A0-83A8ED4AAF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004"/>
          <a:stretch/>
        </p:blipFill>
        <p:spPr>
          <a:xfrm>
            <a:off x="99043" y="538480"/>
            <a:ext cx="11993914" cy="644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39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1980BF-72D6-CF0F-0FDE-C68EE9BD9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284" y="911058"/>
            <a:ext cx="7935432" cy="57443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6A4448-125F-3FD3-A290-2E0DA4F17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fullpilot1 fNIRS Spectrum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897629-30BA-8C61-1B4D-FB0A7BF88F53}"/>
              </a:ext>
            </a:extLst>
          </p:cNvPr>
          <p:cNvSpPr txBox="1"/>
          <p:nvPr/>
        </p:nvSpPr>
        <p:spPr>
          <a:xfrm>
            <a:off x="5227365" y="956231"/>
            <a:ext cx="173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Before filtering</a:t>
            </a:r>
          </a:p>
        </p:txBody>
      </p:sp>
    </p:spTree>
    <p:extLst>
      <p:ext uri="{BB962C8B-B14F-4D97-AF65-F5344CB8AC3E}">
        <p14:creationId xmlns:p14="http://schemas.microsoft.com/office/powerpoint/2010/main" val="3877660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AD82F-89FD-43E4-6C7B-FC447248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1C4E8-C49D-0B19-B29D-DDFFD7D4B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4E9AFE-3463-A9E8-EDD0-F2F37E574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046" y="456785"/>
            <a:ext cx="8287907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1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182C9-4EE5-23D3-6F54-B1ED4A65A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fullpilot2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800D2-23E8-0E2D-FC4F-82641FFDD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073" y="1437519"/>
            <a:ext cx="7725853" cy="54204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67A45F-756A-4329-606D-651CF95DC85F}"/>
              </a:ext>
            </a:extLst>
          </p:cNvPr>
          <p:cNvSpPr txBox="1"/>
          <p:nvPr/>
        </p:nvSpPr>
        <p:spPr>
          <a:xfrm>
            <a:off x="5227364" y="1252853"/>
            <a:ext cx="173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Before filtering</a:t>
            </a:r>
          </a:p>
        </p:txBody>
      </p:sp>
    </p:spTree>
    <p:extLst>
      <p:ext uri="{BB962C8B-B14F-4D97-AF65-F5344CB8AC3E}">
        <p14:creationId xmlns:p14="http://schemas.microsoft.com/office/powerpoint/2010/main" val="850710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2D75C-8DD0-E08E-F92A-E77E9814C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C9B44-E303-9F44-058B-F074A7CD6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F49773-0C93-4F1B-3F07-DB70CE9A1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046" y="513943"/>
            <a:ext cx="8649907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10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0BF7DA-E1C2-107C-F4D3-C3571A846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040" y="620496"/>
            <a:ext cx="8757920" cy="62375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BB7E99-C2B3-9E19-404C-5731314088BE}"/>
              </a:ext>
            </a:extLst>
          </p:cNvPr>
          <p:cNvSpPr txBox="1"/>
          <p:nvPr/>
        </p:nvSpPr>
        <p:spPr>
          <a:xfrm>
            <a:off x="640080" y="172720"/>
            <a:ext cx="2157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fullpilot3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389165-47D0-1914-0B03-4B40760DC1DE}"/>
              </a:ext>
            </a:extLst>
          </p:cNvPr>
          <p:cNvSpPr txBox="1"/>
          <p:nvPr/>
        </p:nvSpPr>
        <p:spPr>
          <a:xfrm>
            <a:off x="5227365" y="620496"/>
            <a:ext cx="173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Before filtering</a:t>
            </a:r>
          </a:p>
        </p:txBody>
      </p:sp>
    </p:spTree>
    <p:extLst>
      <p:ext uri="{BB962C8B-B14F-4D97-AF65-F5344CB8AC3E}">
        <p14:creationId xmlns:p14="http://schemas.microsoft.com/office/powerpoint/2010/main" val="1161065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9B41F-48EE-0030-5DB9-426C2EC03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B5377-21D6-F50F-26DA-6A088E329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61573A-05F7-D5E9-56BC-43A161D47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678" y="542522"/>
            <a:ext cx="8192643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46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C5D9E-9D4F-C497-148E-E65666841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Phantom test – </a:t>
            </a:r>
            <a:r>
              <a:rPr lang="en-US" dirty="0" err="1"/>
              <a:t>eeg</a:t>
            </a:r>
            <a:r>
              <a:rPr lang="en-US" dirty="0"/>
              <a:t> on, camera off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1CD56E-07A8-D9DC-8529-75A019167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573" y="1427752"/>
            <a:ext cx="6944694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814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3BA70A-468A-D618-A353-DA4CFAB10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941" y="432969"/>
            <a:ext cx="8726118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744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9E738-E8DE-D387-0634-9C6769796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Phantom test – </a:t>
            </a:r>
            <a:r>
              <a:rPr lang="en-US" dirty="0" err="1"/>
              <a:t>eeg</a:t>
            </a:r>
            <a:r>
              <a:rPr lang="en-US" dirty="0"/>
              <a:t> off, camera off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741DA-A56B-B0E3-20BD-BA8370FB0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627" y="1810400"/>
            <a:ext cx="5696745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0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BFD97-2DE3-A26D-4B34-4B136071E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65730-E6A0-CD7B-471C-3CE0AD615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32 channel EEG + fNIRS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84616-8355-2AB0-E6F6-9954D1D82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282" y="504824"/>
            <a:ext cx="6410670" cy="612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657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72070-993E-A03F-6B9C-D51F03338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40A04-31A8-6B11-4E8F-F0315E7DD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12AFF-5CCB-749A-2622-0AEB0EB10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09" y="428206"/>
            <a:ext cx="8821381" cy="600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0496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6313E-A138-0C40-77AF-2FB971866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085"/>
            <a:ext cx="10515600" cy="325755"/>
          </a:xfrm>
        </p:spPr>
        <p:txBody>
          <a:bodyPr>
            <a:normAutofit fontScale="90000"/>
          </a:bodyPr>
          <a:lstStyle/>
          <a:p>
            <a:r>
              <a:rPr lang="en-US" dirty="0"/>
              <a:t>Phantom no camera no lights no </a:t>
            </a:r>
            <a:r>
              <a:rPr lang="en-US" dirty="0" err="1"/>
              <a:t>eeg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B986A1-C984-9A51-1BC5-1DCAC1597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080" y="977778"/>
            <a:ext cx="9895840" cy="524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05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4CE71-966E-A825-5654-6EEA3EBF8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F21B5-918D-34F5-3137-9E9ABE3BD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F33131-7171-738D-6614-F7CAFCE9B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783" y="580627"/>
            <a:ext cx="8116433" cy="569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510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7D0F9-58AE-5CE0-A6A3-489C560E1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Phantom no camera no lights no </a:t>
            </a:r>
            <a:r>
              <a:rPr lang="en-US" dirty="0" err="1"/>
              <a:t>eeg</a:t>
            </a:r>
            <a:r>
              <a:rPr lang="en-US" dirty="0"/>
              <a:t> no monitor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BB8F41-DDC0-4E72-EF14-0515F367C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79" y="997314"/>
            <a:ext cx="10099042" cy="549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95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5597A-C889-C72F-BBAA-2E15A593C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31235-189A-73F2-6117-832312AF4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B79813-CC00-9476-8D25-F48345669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757" y="489744"/>
            <a:ext cx="8316486" cy="568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60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DEEA4-CC82-18AD-6A50-0D11089D6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Lights on, </a:t>
            </a:r>
            <a:r>
              <a:rPr lang="en-US" dirty="0" err="1"/>
              <a:t>cpod</a:t>
            </a:r>
            <a:r>
              <a:rPr lang="en-US" dirty="0"/>
              <a:t> 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A11114-7557-8693-E6C1-A68514BF8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390" y="1490043"/>
            <a:ext cx="5687219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169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7F26D-BB60-0D29-7545-AFC65880D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Lights off, </a:t>
            </a:r>
            <a:r>
              <a:rPr lang="en-US" dirty="0" err="1"/>
              <a:t>cpod</a:t>
            </a:r>
            <a:r>
              <a:rPr lang="en-US" dirty="0"/>
              <a:t> 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61281C-3B91-BE18-7E6A-B16F321EC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259" y="1556727"/>
            <a:ext cx="5601482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397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37F02-B21D-6E28-C998-B0FACA73D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Lights on, </a:t>
            </a:r>
            <a:r>
              <a:rPr lang="en-US" dirty="0" err="1"/>
              <a:t>cpod</a:t>
            </a:r>
            <a:r>
              <a:rPr lang="en-US" dirty="0"/>
              <a:t> covered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6CAC0A-85C9-9371-3F36-D842515F9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969" y="1513531"/>
            <a:ext cx="5630061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6680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2261C-371E-EE2B-F904-7E26A16A3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Lights off, </a:t>
            </a:r>
            <a:r>
              <a:rPr lang="en-US" dirty="0" err="1"/>
              <a:t>cpod</a:t>
            </a:r>
            <a:r>
              <a:rPr lang="en-US" dirty="0"/>
              <a:t> covered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A759F7-F090-DEEE-EFCB-6F6FD3D5B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750" y="1512264"/>
            <a:ext cx="5449060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523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8F0B1-33A0-E069-33FB-52E2285D02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ALPHA PLOTS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C53BC32-564F-5ADB-277A-560A20FBAB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642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7CC68-87A0-7FF0-295B-93C4096FB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Fullpilot1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56B24-F5B8-C8B6-AE05-AEABF9192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50 us ITD, 500 us ITD, 5 deg ILD, 5 deg ILD + Mag</a:t>
            </a:r>
          </a:p>
          <a:p>
            <a:r>
              <a:rPr lang="en-US" dirty="0"/>
              <a:t>60 trials per condition (30 attend right, 30 attend left)</a:t>
            </a:r>
          </a:p>
          <a:p>
            <a:r>
              <a:rPr lang="en-US" dirty="0"/>
              <a:t>300 </a:t>
            </a:r>
            <a:r>
              <a:rPr lang="en-US" dirty="0" err="1"/>
              <a:t>ms</a:t>
            </a:r>
            <a:r>
              <a:rPr lang="en-US" dirty="0"/>
              <a:t> tokens</a:t>
            </a:r>
          </a:p>
          <a:p>
            <a:r>
              <a:rPr lang="en-US" dirty="0"/>
              <a:t>5 – 7 sec rest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C3B3D9-16A6-BB03-A472-F4A00153267B}"/>
              </a:ext>
            </a:extLst>
          </p:cNvPr>
          <p:cNvSpPr/>
          <p:nvPr/>
        </p:nvSpPr>
        <p:spPr>
          <a:xfrm>
            <a:off x="1174173" y="4707082"/>
            <a:ext cx="2317171" cy="13300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Cue (1.8 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1E6602-6208-5952-E4A7-397EF6FA78B5}"/>
              </a:ext>
            </a:extLst>
          </p:cNvPr>
          <p:cNvSpPr/>
          <p:nvPr/>
        </p:nvSpPr>
        <p:spPr>
          <a:xfrm>
            <a:off x="3491344" y="4707082"/>
            <a:ext cx="4810991" cy="13300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Stim (4.8 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E83069-3828-CDC7-CA68-5571869E91DE}"/>
              </a:ext>
            </a:extLst>
          </p:cNvPr>
          <p:cNvSpPr/>
          <p:nvPr/>
        </p:nvSpPr>
        <p:spPr>
          <a:xfrm>
            <a:off x="8302335" y="4715813"/>
            <a:ext cx="2358735" cy="13125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 (9-13 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7AA6F7-B67D-21D8-1056-88356C9A1BC5}"/>
              </a:ext>
            </a:extLst>
          </p:cNvPr>
          <p:cNvSpPr txBox="1"/>
          <p:nvPr/>
        </p:nvSpPr>
        <p:spPr>
          <a:xfrm>
            <a:off x="6096000" y="6185694"/>
            <a:ext cx="4679818" cy="376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 = 11.6, max = 12.6</a:t>
            </a:r>
          </a:p>
        </p:txBody>
      </p:sp>
    </p:spTree>
    <p:extLst>
      <p:ext uri="{BB962C8B-B14F-4D97-AF65-F5344CB8AC3E}">
        <p14:creationId xmlns:p14="http://schemas.microsoft.com/office/powerpoint/2010/main" val="22144325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4D8F4D-F39B-45E0-2CFB-882D9D65F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892"/>
            <a:ext cx="12192000" cy="60882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D426A2-3C9B-2918-4633-7023A642A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3594" y="1829753"/>
            <a:ext cx="827130" cy="13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2485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341F8-BBD9-BBB2-8074-52B4426AA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4317-7F0B-C827-CB43-821569D18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CA83A5-2A2B-BB5A-602D-0BF4D7FD6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40"/>
            <a:ext cx="12192000" cy="680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892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E7ED6-7535-E232-159F-C2FF0CAF5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8D15A-BDD9-D25D-2D90-CDB60CC8C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912FF-DC65-4F59-78E9-19458A212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681"/>
            <a:ext cx="12192000" cy="6542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D638A3-0D70-E215-28D1-3C5BB9544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3594" y="1829753"/>
            <a:ext cx="827130" cy="13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317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77634-F6D1-BF2D-E6D9-D3C9C3958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2E401-6B1A-CD3F-5F14-82607AA71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924F17-55F9-ACDA-92AC-9C556A29A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322"/>
            <a:ext cx="12192000" cy="669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295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DD841-DE32-6F69-D033-D3FCF9B10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850721-A227-A59F-346C-590B06628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1436"/>
            <a:ext cx="12192000" cy="61351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E8186B-902A-ABB4-CBD9-DBF5729A5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3594" y="1829753"/>
            <a:ext cx="827130" cy="13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3998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0DE7F-7911-F38C-4033-EC6E3140F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DD10B-5A81-777B-3704-3E1332EF3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DE36C9-067C-776E-646B-CA2FF8D7C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716"/>
            <a:ext cx="12192000" cy="651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94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B7F42-C72A-F181-0A82-88323EE67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1915"/>
            <a:ext cx="10515600" cy="1325563"/>
          </a:xfrm>
        </p:spPr>
        <p:txBody>
          <a:bodyPr/>
          <a:lstStyle/>
          <a:p>
            <a:r>
              <a:rPr lang="en-US" dirty="0"/>
              <a:t>Behavior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62FD2-FD00-D841-83E5-89F92C674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900"/>
            <a:ext cx="121920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76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99967-FA16-3875-8B49-76C997182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80" y="-236697"/>
            <a:ext cx="11882120" cy="959327"/>
          </a:xfrm>
        </p:spPr>
        <p:txBody>
          <a:bodyPr>
            <a:normAutofit/>
          </a:bodyPr>
          <a:lstStyle/>
          <a:p>
            <a:r>
              <a:rPr lang="en-US" sz="2800" dirty="0"/>
              <a:t>Whole Trial Mean Response over frontocentral channels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912175-4A62-E56F-52B0-7346C336DE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00" r="8000"/>
          <a:stretch/>
        </p:blipFill>
        <p:spPr>
          <a:xfrm>
            <a:off x="449580" y="468630"/>
            <a:ext cx="11447780" cy="657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31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DAF68-12C5-688F-844A-8983A0A9D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885"/>
            <a:ext cx="10515600" cy="650875"/>
          </a:xfrm>
        </p:spPr>
        <p:txBody>
          <a:bodyPr>
            <a:normAutofit fontScale="90000"/>
          </a:bodyPr>
          <a:lstStyle/>
          <a:p>
            <a:r>
              <a:rPr lang="en-US" dirty="0"/>
              <a:t>Attend Lead vs. Attend Lag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422EBC-C98E-17C5-7233-92E80B9813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68" r="8000"/>
          <a:stretch/>
        </p:blipFill>
        <p:spPr>
          <a:xfrm>
            <a:off x="934720" y="873760"/>
            <a:ext cx="1028192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95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FE357F-FE70-86B3-7FE2-361A7CE4D7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51" t="1707" r="8665" b="2225"/>
          <a:stretch/>
        </p:blipFill>
        <p:spPr>
          <a:xfrm>
            <a:off x="314959" y="121920"/>
            <a:ext cx="11354293" cy="637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78163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41FC5-10CB-5744-6FE0-C1F3651D1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605"/>
            <a:ext cx="10515600" cy="874395"/>
          </a:xfrm>
        </p:spPr>
        <p:txBody>
          <a:bodyPr/>
          <a:lstStyle/>
          <a:p>
            <a:r>
              <a:rPr lang="en-US" dirty="0"/>
              <a:t>Mean ERP topographies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FF2D63-BF07-132E-5D70-2E97F10A15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41" t="3115" r="8583" b="6691"/>
          <a:stretch/>
        </p:blipFill>
        <p:spPr>
          <a:xfrm>
            <a:off x="378460" y="843279"/>
            <a:ext cx="11435080" cy="593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7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18299</TotalTime>
  <Words>314</Words>
  <Application>Microsoft Office PowerPoint</Application>
  <PresentationFormat>Widescreen</PresentationFormat>
  <Paragraphs>60</Paragraphs>
  <Slides>45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Aptos</vt:lpstr>
      <vt:lpstr>Aptos Display</vt:lpstr>
      <vt:lpstr>Arial</vt:lpstr>
      <vt:lpstr>Office Theme</vt:lpstr>
      <vt:lpstr>Mild Master Neuroimaging pilot</vt:lpstr>
      <vt:lpstr>PowerPoint Presentation</vt:lpstr>
      <vt:lpstr>Imaging</vt:lpstr>
      <vt:lpstr>Fullpilot1</vt:lpstr>
      <vt:lpstr>Behavior</vt:lpstr>
      <vt:lpstr>Whole Trial Mean Response over frontocentral channels</vt:lpstr>
      <vt:lpstr>Attend Lead vs. Attend Lag</vt:lpstr>
      <vt:lpstr>PowerPoint Presentation</vt:lpstr>
      <vt:lpstr>Mean ERP topographies</vt:lpstr>
      <vt:lpstr>Button press topography</vt:lpstr>
      <vt:lpstr>Button press at Cz, Fz, and Pz</vt:lpstr>
      <vt:lpstr>Spectrogram of whole trial</vt:lpstr>
      <vt:lpstr>Spectrogram of whole trial</vt:lpstr>
      <vt:lpstr>Alpha question from Ben</vt:lpstr>
      <vt:lpstr>I am confused about nirs</vt:lpstr>
      <vt:lpstr>With 5-7 seconds of rest (fullpilot1)</vt:lpstr>
      <vt:lpstr>With 7-9 seconds of rest (fullpilot 2)</vt:lpstr>
      <vt:lpstr>5-7 sec rest – 0.07 Hz task rate</vt:lpstr>
      <vt:lpstr>7-9 sec rest – 0.067 Hz task rate</vt:lpstr>
      <vt:lpstr>9-13 seconds rest; Filter limits [0.01,0.3], task rate 0.05 - 0.06 Hz</vt:lpstr>
      <vt:lpstr>fullpilot1 fNIRS Spectrum</vt:lpstr>
      <vt:lpstr>PowerPoint Presentation</vt:lpstr>
      <vt:lpstr>fullpilot2</vt:lpstr>
      <vt:lpstr>PowerPoint Presentation</vt:lpstr>
      <vt:lpstr>PowerPoint Presentation</vt:lpstr>
      <vt:lpstr>PowerPoint Presentation</vt:lpstr>
      <vt:lpstr>Phantom test – eeg on, camera off</vt:lpstr>
      <vt:lpstr>PowerPoint Presentation</vt:lpstr>
      <vt:lpstr>Phantom test – eeg off, camera off</vt:lpstr>
      <vt:lpstr>PowerPoint Presentation</vt:lpstr>
      <vt:lpstr>Phantom no camera no lights no eeg</vt:lpstr>
      <vt:lpstr>PowerPoint Presentation</vt:lpstr>
      <vt:lpstr>Phantom no camera no lights no eeg no monitor</vt:lpstr>
      <vt:lpstr>PowerPoint Presentation</vt:lpstr>
      <vt:lpstr>Lights on, cpod on </vt:lpstr>
      <vt:lpstr>Lights off, cpod on</vt:lpstr>
      <vt:lpstr>Lights on, cpod covered</vt:lpstr>
      <vt:lpstr>Lights off, cpod covered</vt:lpstr>
      <vt:lpstr>ALPHA PLOTS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 Noah Richardson</dc:creator>
  <cp:lastModifiedBy>Ben Noah Richardson</cp:lastModifiedBy>
  <cp:revision>58</cp:revision>
  <dcterms:created xsi:type="dcterms:W3CDTF">2024-10-08T16:40:27Z</dcterms:created>
  <dcterms:modified xsi:type="dcterms:W3CDTF">2024-10-25T13:11:23Z</dcterms:modified>
</cp:coreProperties>
</file>